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1464" y="-4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2016-07-04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2016-07-04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4972050" y="396702"/>
            <a:ext cx="1543050" cy="8452202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42900" y="396702"/>
            <a:ext cx="4514850" cy="845220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2016-07-04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2016-07-04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1735" y="6365525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2016-07-04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42900" y="2311403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486150" y="2311403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2016-07-04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42902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42902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2016-07-04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2016-07-04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2016-07-04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902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81289" y="394409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42902" y="2072925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2016-07-04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2016-07-04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2016-07-04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98875" y="56456"/>
            <a:ext cx="6480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b="1" dirty="0" smtClean="0">
                <a:latin typeface="Helvetica" pitchFamily="34" charset="0"/>
                <a:cs typeface="Helvetica" pitchFamily="34" charset="0"/>
              </a:rPr>
              <a:t>ЗАПОВНИ ЛИСТОК ДРУКОВАНИМИ ЛІТЕРАМИ</a:t>
            </a:r>
            <a:r>
              <a:rPr lang="pl-PL" sz="1200" b="1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(</a:t>
            </a: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ЗАПОВНЮЄ ПАЦІЄНТ АБО ОПІКУН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)</a:t>
            </a:r>
            <a:endParaRPr lang="pl-PL" sz="1200" dirty="0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94807" y="380549"/>
            <a:ext cx="5256584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12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Номер</a:t>
            </a:r>
            <a:r>
              <a:rPr lang="pl-PL" sz="12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 </a:t>
            </a:r>
            <a:r>
              <a:rPr lang="uk-UA" sz="12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медпункту</a:t>
            </a:r>
            <a:r>
              <a:rPr lang="pl-PL" sz="12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 / </a:t>
            </a:r>
            <a:r>
              <a:rPr lang="uk-UA" sz="12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намету</a:t>
            </a:r>
            <a:r>
              <a:rPr lang="pl-PL" sz="12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:……………………………........................</a:t>
            </a:r>
          </a:p>
          <a:p>
            <a:r>
              <a:rPr lang="uk-UA" sz="12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Подія</a:t>
            </a:r>
            <a:r>
              <a:rPr lang="pl-PL" sz="12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:……………………………………………………………………….. </a:t>
            </a:r>
            <a:r>
              <a:rPr lang="uk-UA" sz="12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Дата</a:t>
            </a:r>
            <a:r>
              <a:rPr lang="pl-PL" sz="12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:………………………………………….................................................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194809" y="1622711"/>
            <a:ext cx="3204000" cy="166199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1100" b="1" dirty="0" smtClean="0">
                <a:latin typeface="Helvetica" pitchFamily="34" charset="0"/>
                <a:cs typeface="Helvetica" pitchFamily="34" charset="0"/>
              </a:rPr>
              <a:t>Опиши свої симптоми</a:t>
            </a:r>
            <a:r>
              <a:rPr lang="pl-PL" sz="1100" b="1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b="1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(Podaj dolegliwości)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pl-PL" sz="11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Слабкість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/</a:t>
            </a: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Непритомність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(Zasłabnięcie/Omdlenie)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Блювота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(Wymioty)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Нудота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(Nudności)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Запаморочення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(Zawroty głowy)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Пронос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(Biegunka)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Задишка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/</a:t>
            </a: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утруднене дихання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(Duszność…)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Прискорене серцебиття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(Kołatanie serca)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Біль у грудях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(Ból w klatce piersiowej)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pl-PL" sz="1000" dirty="0">
                <a:latin typeface="Helvetica" pitchFamily="34" charset="0"/>
                <a:cs typeface="Helvetica" pitchFamily="34" charset="0"/>
              </a:rPr>
              <a:t> </a:t>
            </a: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Травма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(Uraz)</a:t>
            </a:r>
          </a:p>
        </p:txBody>
      </p:sp>
      <p:pic>
        <p:nvPicPr>
          <p:cNvPr id="97" name="Obraz 96" descr="LUDEK KARTA ŚD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71527" y="1622711"/>
            <a:ext cx="3204000" cy="2214221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cxnSp>
        <p:nvCxnSpPr>
          <p:cNvPr id="102" name="Łącznik prosty ze strzałką 101"/>
          <p:cNvCxnSpPr/>
          <p:nvPr/>
        </p:nvCxnSpPr>
        <p:spPr>
          <a:xfrm>
            <a:off x="3062974" y="3486690"/>
            <a:ext cx="6840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pole tekstowe 103"/>
          <p:cNvSpPr txBox="1"/>
          <p:nvPr/>
        </p:nvSpPr>
        <p:spPr>
          <a:xfrm>
            <a:off x="194807" y="3354968"/>
            <a:ext cx="3204000" cy="161582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1100" b="1" dirty="0" smtClean="0">
                <a:latin typeface="Helvetica" pitchFamily="34" charset="0"/>
                <a:cs typeface="Helvetica" pitchFamily="34" charset="0"/>
              </a:rPr>
              <a:t>Ти відчуваєш біль?</a:t>
            </a:r>
            <a:r>
              <a:rPr lang="pl-PL" sz="1100" b="1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b="1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(Czy odczuwasz ból?)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Біль відсутній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(Brak bólu)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Пекучий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(Piekący)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Здавлюючий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(Gniotący)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Колючий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(Kłujący)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Пронизливий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(Przeszywający)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Спазматичний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 (</a:t>
            </a: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рецидивний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)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(Skurczowy (nawracający))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Постійний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(Ciągły)</a:t>
            </a:r>
          </a:p>
          <a:p>
            <a:pPr algn="ctr"/>
            <a:endParaRPr lang="pl-PL" sz="700" b="1" dirty="0" smtClean="0">
              <a:latin typeface="Helvetica" pitchFamily="34" charset="0"/>
              <a:cs typeface="Helvetica" pitchFamily="34" charset="0"/>
            </a:endParaRPr>
          </a:p>
          <a:p>
            <a:pPr algn="ctr"/>
            <a:r>
              <a:rPr lang="uk-UA" sz="1100" b="1" dirty="0" smtClean="0">
                <a:latin typeface="Helvetica" pitchFamily="34" charset="0"/>
                <a:cs typeface="Helvetica" pitchFamily="34" charset="0"/>
              </a:rPr>
              <a:t>Познач на постаті поруч, де тебе болить</a:t>
            </a:r>
            <a:endParaRPr lang="pl-PL" sz="1100" b="1" dirty="0" smtClean="0">
              <a:latin typeface="Helvetica" pitchFamily="34" charset="0"/>
              <a:cs typeface="Helvetica" pitchFamily="34" charset="0"/>
            </a:endParaRPr>
          </a:p>
        </p:txBody>
      </p:sp>
      <p:grpSp>
        <p:nvGrpSpPr>
          <p:cNvPr id="8" name="Grupa 32"/>
          <p:cNvGrpSpPr/>
          <p:nvPr/>
        </p:nvGrpSpPr>
        <p:grpSpPr>
          <a:xfrm>
            <a:off x="3471527" y="3908941"/>
            <a:ext cx="3209037" cy="1061829"/>
            <a:chOff x="1207537" y="7327821"/>
            <a:chExt cx="4597727" cy="1836023"/>
          </a:xfrm>
        </p:grpSpPr>
        <p:sp>
          <p:nvSpPr>
            <p:cNvPr id="40" name="pole tekstowe 39"/>
            <p:cNvSpPr txBox="1"/>
            <p:nvPr/>
          </p:nvSpPr>
          <p:spPr>
            <a:xfrm>
              <a:off x="1207537" y="7327821"/>
              <a:ext cx="4597727" cy="1836023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uk-UA" sz="1100" b="1" dirty="0" smtClean="0">
                  <a:latin typeface="Helvetica" pitchFamily="34" charset="0"/>
                  <a:cs typeface="Helvetica" pitchFamily="34" charset="0"/>
                </a:rPr>
                <a:t>Як сильно тебе болить</a:t>
              </a:r>
              <a:r>
                <a:rPr lang="pl-PL" sz="1100" b="1" dirty="0" smtClean="0">
                  <a:latin typeface="Helvetica" pitchFamily="34" charset="0"/>
                  <a:cs typeface="Helvetica" pitchFamily="34" charset="0"/>
                </a:rPr>
                <a:t>? </a:t>
              </a:r>
              <a:r>
                <a:rPr lang="pl-PL" sz="700" b="1" dirty="0" smtClean="0">
                  <a:solidFill>
                    <a:schemeClr val="bg1">
                      <a:lumMod val="65000"/>
                    </a:schemeClr>
                  </a:solidFill>
                  <a:latin typeface="Helvetica" pitchFamily="34" charset="0"/>
                  <a:cs typeface="Helvetica" pitchFamily="34" charset="0"/>
                </a:rPr>
                <a:t>(Jak bardzo Cię Boli?)</a:t>
              </a:r>
            </a:p>
            <a:p>
              <a:pPr algn="ctr"/>
              <a:r>
                <a:rPr lang="pl-PL" sz="1000" dirty="0" smtClean="0">
                  <a:latin typeface="Helvetica" pitchFamily="34" charset="0"/>
                  <a:cs typeface="Helvetica" pitchFamily="34" charset="0"/>
                </a:rPr>
                <a:t>(</a:t>
              </a:r>
              <a:r>
                <a:rPr lang="uk-UA" sz="700" dirty="0" smtClean="0">
                  <a:latin typeface="Helvetica" pitchFamily="34" charset="0"/>
                  <a:cs typeface="Helvetica" pitchFamily="34" charset="0"/>
                </a:rPr>
                <a:t>оціни за шкалою</a:t>
              </a:r>
              <a:r>
                <a:rPr lang="pl-PL" sz="700" dirty="0" smtClean="0">
                  <a:latin typeface="Helvetica" pitchFamily="34" charset="0"/>
                  <a:cs typeface="Helvetica" pitchFamily="34" charset="0"/>
                </a:rPr>
                <a:t> </a:t>
              </a:r>
              <a:r>
                <a:rPr lang="uk-UA" sz="700" dirty="0" smtClean="0">
                  <a:latin typeface="Helvetica" pitchFamily="34" charset="0"/>
                  <a:cs typeface="Helvetica" pitchFamily="34" charset="0"/>
                </a:rPr>
                <a:t>від </a:t>
              </a:r>
              <a:r>
                <a:rPr lang="pl-PL" sz="700" dirty="0" smtClean="0">
                  <a:latin typeface="Helvetica" pitchFamily="34" charset="0"/>
                  <a:cs typeface="Helvetica" pitchFamily="34" charset="0"/>
                </a:rPr>
                <a:t>1</a:t>
              </a:r>
              <a:r>
                <a:rPr lang="uk-UA" sz="700" dirty="0" smtClean="0">
                  <a:latin typeface="Helvetica" pitchFamily="34" charset="0"/>
                  <a:cs typeface="Helvetica" pitchFamily="34" charset="0"/>
                </a:rPr>
                <a:t> до </a:t>
              </a:r>
              <a:r>
                <a:rPr lang="pl-PL" sz="700" dirty="0" smtClean="0">
                  <a:latin typeface="Helvetica" pitchFamily="34" charset="0"/>
                  <a:cs typeface="Helvetica" pitchFamily="34" charset="0"/>
                </a:rPr>
                <a:t>10</a:t>
              </a:r>
              <a:r>
                <a:rPr lang="uk-UA" sz="700" dirty="0" smtClean="0">
                  <a:latin typeface="Helvetica" pitchFamily="34" charset="0"/>
                  <a:cs typeface="Helvetica" pitchFamily="34" charset="0"/>
                </a:rPr>
                <a:t>, або ж познач на малюнку</a:t>
              </a:r>
              <a:r>
                <a:rPr lang="pl-PL" sz="700" dirty="0" smtClean="0">
                  <a:latin typeface="Helvetica" pitchFamily="34" charset="0"/>
                  <a:cs typeface="Helvetica" pitchFamily="34" charset="0"/>
                </a:rPr>
                <a:t>)</a:t>
              </a:r>
            </a:p>
            <a:p>
              <a:pPr algn="ctr"/>
              <a:endParaRPr lang="pl-PL" sz="1000" dirty="0" smtClean="0">
                <a:latin typeface="Helvetica" pitchFamily="34" charset="0"/>
                <a:cs typeface="Helvetica" pitchFamily="34" charset="0"/>
              </a:endParaRPr>
            </a:p>
            <a:p>
              <a:pPr algn="ctr"/>
              <a:endParaRPr lang="pl-PL" sz="500" dirty="0" smtClean="0">
                <a:latin typeface="Helvetica" pitchFamily="34" charset="0"/>
                <a:cs typeface="Helvetica" pitchFamily="34" charset="0"/>
              </a:endParaRPr>
            </a:p>
            <a:p>
              <a:pPr algn="ctr"/>
              <a:endParaRPr lang="pl-PL" sz="1100" dirty="0" smtClean="0">
                <a:latin typeface="Helvetica" pitchFamily="34" charset="0"/>
                <a:cs typeface="Helvetica" pitchFamily="34" charset="0"/>
              </a:endParaRPr>
            </a:p>
            <a:p>
              <a:pPr algn="ctr"/>
              <a:endParaRPr lang="pl-PL" sz="1600" dirty="0" smtClean="0">
                <a:latin typeface="Helvetica" pitchFamily="34" charset="0"/>
                <a:cs typeface="Helvetica" pitchFamily="34" charset="0"/>
              </a:endParaRPr>
            </a:p>
          </p:txBody>
        </p:sp>
        <p:grpSp>
          <p:nvGrpSpPr>
            <p:cNvPr id="9" name="Grupa 40"/>
            <p:cNvGrpSpPr/>
            <p:nvPr/>
          </p:nvGrpSpPr>
          <p:grpSpPr>
            <a:xfrm>
              <a:off x="1727809" y="8298364"/>
              <a:ext cx="3578833" cy="746993"/>
              <a:chOff x="548679" y="8990071"/>
              <a:chExt cx="4410279" cy="829989"/>
            </a:xfrm>
          </p:grpSpPr>
          <p:grpSp>
            <p:nvGrpSpPr>
              <p:cNvPr id="10" name="Grupa 27"/>
              <p:cNvGrpSpPr/>
              <p:nvPr/>
            </p:nvGrpSpPr>
            <p:grpSpPr>
              <a:xfrm>
                <a:off x="548679" y="8990071"/>
                <a:ext cx="4410279" cy="829989"/>
                <a:chOff x="548679" y="8990071"/>
                <a:chExt cx="4410279" cy="829989"/>
              </a:xfrm>
            </p:grpSpPr>
            <p:sp>
              <p:nvSpPr>
                <p:cNvPr id="45" name="Uśmiechnięta buźka 44"/>
                <p:cNvSpPr/>
                <p:nvPr/>
              </p:nvSpPr>
              <p:spPr>
                <a:xfrm>
                  <a:off x="548679" y="8990091"/>
                  <a:ext cx="737869" cy="829969"/>
                </a:xfrm>
                <a:prstGeom prst="smileyFace">
                  <a:avLst>
                    <a:gd name="adj" fmla="val 4653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/>
                </a:p>
              </p:txBody>
            </p:sp>
            <p:sp>
              <p:nvSpPr>
                <p:cNvPr id="46" name="Uśmiechnięta buźka 45"/>
                <p:cNvSpPr/>
                <p:nvPr/>
              </p:nvSpPr>
              <p:spPr>
                <a:xfrm>
                  <a:off x="1466782" y="8990081"/>
                  <a:ext cx="737869" cy="829973"/>
                </a:xfrm>
                <a:prstGeom prst="smileyFace">
                  <a:avLst>
                    <a:gd name="adj" fmla="val 1537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/>
                </a:p>
              </p:txBody>
            </p:sp>
            <p:sp>
              <p:nvSpPr>
                <p:cNvPr id="47" name="Uśmiechnięta buźka 46"/>
                <p:cNvSpPr/>
                <p:nvPr/>
              </p:nvSpPr>
              <p:spPr>
                <a:xfrm>
                  <a:off x="2384885" y="8990083"/>
                  <a:ext cx="737869" cy="829973"/>
                </a:xfrm>
                <a:prstGeom prst="smileyFace">
                  <a:avLst>
                    <a:gd name="adj" fmla="val -800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/>
                </a:p>
              </p:txBody>
            </p:sp>
            <p:sp>
              <p:nvSpPr>
                <p:cNvPr id="48" name="Uśmiechnięta buźka 47"/>
                <p:cNvSpPr/>
                <p:nvPr/>
              </p:nvSpPr>
              <p:spPr>
                <a:xfrm>
                  <a:off x="3302986" y="8990077"/>
                  <a:ext cx="737869" cy="829971"/>
                </a:xfrm>
                <a:prstGeom prst="smileyFace">
                  <a:avLst>
                    <a:gd name="adj" fmla="val -4653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/>
                </a:p>
              </p:txBody>
            </p:sp>
            <p:sp>
              <p:nvSpPr>
                <p:cNvPr id="49" name="Uśmiechnięta buźka 48"/>
                <p:cNvSpPr/>
                <p:nvPr/>
              </p:nvSpPr>
              <p:spPr>
                <a:xfrm>
                  <a:off x="4221089" y="8990071"/>
                  <a:ext cx="737869" cy="829971"/>
                </a:xfrm>
                <a:prstGeom prst="smileyFace">
                  <a:avLst>
                    <a:gd name="adj" fmla="val -4653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l-PL"/>
                </a:p>
              </p:txBody>
            </p:sp>
          </p:grpSp>
          <p:sp>
            <p:nvSpPr>
              <p:cNvPr id="43" name="Łza 42"/>
              <p:cNvSpPr/>
              <p:nvPr/>
            </p:nvSpPr>
            <p:spPr>
              <a:xfrm rot="4776836" flipH="1">
                <a:off x="4359206" y="9357470"/>
                <a:ext cx="83810" cy="57848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44" name="Łza 43"/>
              <p:cNvSpPr/>
              <p:nvPr/>
            </p:nvSpPr>
            <p:spPr>
              <a:xfrm rot="16823164">
                <a:off x="4759027" y="9357477"/>
                <a:ext cx="83810" cy="57848"/>
              </a:xfrm>
              <a:prstGeom prst="teardrop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  <p:sp>
          <p:nvSpPr>
            <p:cNvPr id="111" name="pole tekstowe 110"/>
            <p:cNvSpPr txBox="1"/>
            <p:nvPr/>
          </p:nvSpPr>
          <p:spPr>
            <a:xfrm>
              <a:off x="1713777" y="7950371"/>
              <a:ext cx="609101" cy="372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800" dirty="0" smtClean="0">
                  <a:latin typeface="Helvetica" pitchFamily="34" charset="0"/>
                  <a:cs typeface="Helvetica" pitchFamily="34" charset="0"/>
                </a:rPr>
                <a:t>1-2</a:t>
              </a:r>
              <a:endParaRPr lang="pl-PL" sz="800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12" name="pole tekstowe 111"/>
            <p:cNvSpPr txBox="1"/>
            <p:nvPr/>
          </p:nvSpPr>
          <p:spPr>
            <a:xfrm>
              <a:off x="2460871" y="7950375"/>
              <a:ext cx="609101" cy="372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800" dirty="0" smtClean="0">
                  <a:latin typeface="Helvetica" pitchFamily="34" charset="0"/>
                  <a:cs typeface="Helvetica" pitchFamily="34" charset="0"/>
                </a:rPr>
                <a:t>3-4</a:t>
              </a:r>
              <a:endParaRPr lang="pl-PL" sz="800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13" name="pole tekstowe 112"/>
            <p:cNvSpPr txBox="1"/>
            <p:nvPr/>
          </p:nvSpPr>
          <p:spPr>
            <a:xfrm>
              <a:off x="3207970" y="7950375"/>
              <a:ext cx="609101" cy="372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800" dirty="0" smtClean="0">
                  <a:latin typeface="Helvetica" pitchFamily="34" charset="0"/>
                  <a:cs typeface="Helvetica" pitchFamily="34" charset="0"/>
                </a:rPr>
                <a:t>5-6</a:t>
              </a:r>
              <a:endParaRPr lang="pl-PL" sz="800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14" name="pole tekstowe 113"/>
            <p:cNvSpPr txBox="1"/>
            <p:nvPr/>
          </p:nvSpPr>
          <p:spPr>
            <a:xfrm>
              <a:off x="3955065" y="7950375"/>
              <a:ext cx="609101" cy="372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800" dirty="0" smtClean="0">
                  <a:latin typeface="Helvetica" pitchFamily="34" charset="0"/>
                  <a:cs typeface="Helvetica" pitchFamily="34" charset="0"/>
                </a:rPr>
                <a:t>7-8</a:t>
              </a:r>
              <a:endParaRPr lang="pl-PL" sz="800" dirty="0">
                <a:latin typeface="Helvetica" pitchFamily="34" charset="0"/>
                <a:cs typeface="Helvetica" pitchFamily="34" charset="0"/>
              </a:endParaRPr>
            </a:p>
          </p:txBody>
        </p:sp>
        <p:sp>
          <p:nvSpPr>
            <p:cNvPr id="115" name="pole tekstowe 114"/>
            <p:cNvSpPr txBox="1"/>
            <p:nvPr/>
          </p:nvSpPr>
          <p:spPr>
            <a:xfrm>
              <a:off x="4702161" y="7950375"/>
              <a:ext cx="609101" cy="372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800" dirty="0" smtClean="0">
                  <a:latin typeface="Helvetica" pitchFamily="34" charset="0"/>
                  <a:cs typeface="Helvetica" pitchFamily="34" charset="0"/>
                </a:rPr>
                <a:t>9-10</a:t>
              </a:r>
              <a:endParaRPr lang="pl-PL" sz="800" dirty="0">
                <a:latin typeface="Helvetica" pitchFamily="34" charset="0"/>
                <a:cs typeface="Helvetica" pitchFamily="34" charset="0"/>
              </a:endParaRPr>
            </a:p>
          </p:txBody>
        </p:sp>
      </p:grpSp>
      <p:sp>
        <p:nvSpPr>
          <p:cNvPr id="116" name="pole tekstowe 115"/>
          <p:cNvSpPr txBox="1"/>
          <p:nvPr/>
        </p:nvSpPr>
        <p:spPr>
          <a:xfrm>
            <a:off x="188640" y="9201472"/>
            <a:ext cx="6480000" cy="4770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1100" dirty="0" smtClean="0">
                <a:latin typeface="Helvetica" pitchFamily="34" charset="0"/>
                <a:cs typeface="Helvetica" pitchFamily="34" charset="0"/>
              </a:rPr>
              <a:t>Номер телефону до особи, котра розмовляє польською, або англійською </a:t>
            </a:r>
            <a:r>
              <a:rPr lang="pl-PL" sz="800" dirty="0" smtClean="0">
                <a:latin typeface="Helvetica" pitchFamily="34" charset="0"/>
                <a:cs typeface="Helvetica" pitchFamily="34" charset="0"/>
              </a:rPr>
              <a:t>(</a:t>
            </a:r>
            <a:r>
              <a:rPr lang="uk-UA" sz="800" dirty="0" smtClean="0">
                <a:latin typeface="Helvetica" pitchFamily="34" charset="0"/>
                <a:cs typeface="Helvetica" pitchFamily="34" charset="0"/>
              </a:rPr>
              <a:t>з кодом країни</a:t>
            </a:r>
            <a:r>
              <a:rPr lang="pl-PL" sz="800" dirty="0" smtClean="0">
                <a:latin typeface="Helvetica" pitchFamily="34" charset="0"/>
                <a:cs typeface="Helvetica" pitchFamily="34" charset="0"/>
              </a:rPr>
              <a:t>)</a:t>
            </a:r>
          </a:p>
          <a:p>
            <a:pPr algn="ctr"/>
            <a:r>
              <a:rPr lang="pl-PL" sz="1400" dirty="0" smtClean="0">
                <a:latin typeface="Helvetica" pitchFamily="34" charset="0"/>
                <a:cs typeface="Helvetica" pitchFamily="34" charset="0"/>
              </a:rPr>
              <a:t>(+………..)………………………………………………..</a:t>
            </a:r>
          </a:p>
        </p:txBody>
      </p:sp>
      <p:sp>
        <p:nvSpPr>
          <p:cNvPr id="54" name="pole tekstowe 53"/>
          <p:cNvSpPr txBox="1"/>
          <p:nvPr/>
        </p:nvSpPr>
        <p:spPr>
          <a:xfrm>
            <a:off x="194807" y="6285204"/>
            <a:ext cx="3204000" cy="190821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1100" b="1" dirty="0" smtClean="0">
                <a:latin typeface="Helvetica" pitchFamily="34" charset="0"/>
                <a:cs typeface="Helvetica" pitchFamily="34" charset="0"/>
              </a:rPr>
              <a:t>Ліки, які вживаєш постійно, або разово</a:t>
            </a:r>
            <a:r>
              <a:rPr lang="pl-PL" sz="1100" b="1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b="1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(leki)</a:t>
            </a:r>
          </a:p>
          <a:p>
            <a:pPr marL="171450" indent="-171450">
              <a:buSzPct val="100000"/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Ліки для серця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(Leki na serce)</a:t>
            </a:r>
          </a:p>
          <a:p>
            <a:pPr marL="171450" indent="-171450">
              <a:buSzPct val="100000"/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Ліки від тиску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(Leki na nadciśnienie)</a:t>
            </a:r>
          </a:p>
          <a:p>
            <a:pPr marL="171450" indent="-171450">
              <a:buSzPct val="100000"/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Ліки при діабеті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(Leki na cukrzycę)</a:t>
            </a:r>
          </a:p>
          <a:p>
            <a:pPr marL="171450" indent="-171450">
              <a:buSzPct val="100000"/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Ліки від астми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/</a:t>
            </a: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хвороби легень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(Leki na astmę/choroby płuc)</a:t>
            </a:r>
          </a:p>
          <a:p>
            <a:pPr marL="171450" indent="-171450">
              <a:buSzPct val="100000"/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Знеболювальні ліки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(Leki przeciwbólowe)</a:t>
            </a:r>
          </a:p>
          <a:p>
            <a:pPr marL="171450" indent="-171450">
              <a:buSzPct val="100000"/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Ліки від епілепсії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(Leki przeciwpadaczkowe)</a:t>
            </a:r>
          </a:p>
          <a:p>
            <a:pPr marL="171450" indent="-171450">
              <a:buSzPct val="100000"/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Заспокійливі ліки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(Leki uspokajające)</a:t>
            </a:r>
          </a:p>
          <a:p>
            <a:pPr marL="171450" indent="-171450">
              <a:buSzPct val="100000"/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Психіатричні ліки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(Leki psychiatryczne)</a:t>
            </a:r>
          </a:p>
          <a:p>
            <a:pPr marL="171450" indent="-171450">
              <a:buSzPct val="100000"/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Я не вживаю ліків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(Nie zażywam leków)</a:t>
            </a:r>
          </a:p>
          <a:p>
            <a:pPr>
              <a:buSzPct val="100000"/>
            </a:pPr>
            <a:r>
              <a:rPr lang="uk-UA" sz="1000" b="1" dirty="0" smtClean="0">
                <a:latin typeface="Helvetica" pitchFamily="34" charset="0"/>
                <a:cs typeface="Helvetica" pitchFamily="34" charset="0"/>
              </a:rPr>
              <a:t>Чи ти маєш ліки з собою</a:t>
            </a:r>
            <a:r>
              <a:rPr lang="pl-PL" sz="1000" b="1" dirty="0" smtClean="0">
                <a:latin typeface="Helvetica" pitchFamily="34" charset="0"/>
                <a:cs typeface="Helvetica" pitchFamily="34" charset="0"/>
              </a:rPr>
              <a:t>? </a:t>
            </a:r>
            <a:r>
              <a:rPr lang="uk-UA" sz="1000" b="1" dirty="0" smtClean="0">
                <a:latin typeface="Helvetica" pitchFamily="34" charset="0"/>
                <a:cs typeface="Helvetica" pitchFamily="34" charset="0"/>
              </a:rPr>
              <a:t>Якщо так, то покажи</a:t>
            </a:r>
            <a:r>
              <a:rPr lang="pl-PL" sz="1000" b="1" dirty="0" smtClean="0">
                <a:latin typeface="Helvetica" pitchFamily="34" charset="0"/>
                <a:cs typeface="Helvetica" pitchFamily="34" charset="0"/>
              </a:rPr>
              <a:t>.</a:t>
            </a:r>
          </a:p>
        </p:txBody>
      </p:sp>
      <p:sp>
        <p:nvSpPr>
          <p:cNvPr id="55" name="pole tekstowe 54"/>
          <p:cNvSpPr txBox="1"/>
          <p:nvPr/>
        </p:nvSpPr>
        <p:spPr>
          <a:xfrm>
            <a:off x="198248" y="1097626"/>
            <a:ext cx="648072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uk-UA" sz="1100" dirty="0" smtClean="0">
                <a:latin typeface="Helvetica" pitchFamily="34" charset="0"/>
                <a:cs typeface="Helvetica" pitchFamily="34" charset="0"/>
              </a:rPr>
              <a:t>ІМ</a:t>
            </a:r>
            <a:r>
              <a:rPr lang="pl-PL" sz="1100" dirty="0" smtClean="0">
                <a:latin typeface="Helvetica" pitchFamily="34" charset="0"/>
                <a:cs typeface="Helvetica" pitchFamily="34" charset="0"/>
              </a:rPr>
              <a:t>’</a:t>
            </a:r>
            <a:r>
              <a:rPr lang="uk-UA" sz="1100" dirty="0" smtClean="0">
                <a:latin typeface="Helvetica" pitchFamily="34" charset="0"/>
                <a:cs typeface="Helvetica" pitchFamily="34" charset="0"/>
              </a:rPr>
              <a:t>Я</a:t>
            </a:r>
            <a:r>
              <a:rPr lang="pl-PL" sz="12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(IMIĘ)</a:t>
            </a:r>
            <a:r>
              <a:rPr lang="pl-PL" sz="1200" dirty="0" smtClean="0">
                <a:latin typeface="Helvetica" pitchFamily="34" charset="0"/>
                <a:cs typeface="Helvetica" pitchFamily="34" charset="0"/>
              </a:rPr>
              <a:t>:……………………………… </a:t>
            </a:r>
            <a:r>
              <a:rPr lang="uk-UA" sz="1100" dirty="0" smtClean="0">
                <a:latin typeface="Helvetica" pitchFamily="34" charset="0"/>
                <a:cs typeface="Helvetica" pitchFamily="34" charset="0"/>
              </a:rPr>
              <a:t>ПРІЗВИЩЕ</a:t>
            </a:r>
            <a:r>
              <a:rPr lang="pl-PL" sz="12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(NAZWISKO)</a:t>
            </a:r>
            <a:r>
              <a:rPr lang="pl-PL" sz="1200" dirty="0" smtClean="0">
                <a:latin typeface="Helvetica" pitchFamily="34" charset="0"/>
                <a:cs typeface="Helvetica" pitchFamily="34" charset="0"/>
              </a:rPr>
              <a:t>:………………………………………</a:t>
            </a:r>
          </a:p>
          <a:p>
            <a:r>
              <a:rPr lang="uk-UA" sz="1100" dirty="0" smtClean="0">
                <a:latin typeface="Helvetica" pitchFamily="34" charset="0"/>
                <a:cs typeface="Helvetica" pitchFamily="34" charset="0"/>
              </a:rPr>
              <a:t>КРАЇНА</a:t>
            </a:r>
            <a:r>
              <a:rPr lang="pl-PL" sz="12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(KRAJ)</a:t>
            </a:r>
            <a:r>
              <a:rPr lang="pl-PL" sz="1200" dirty="0" smtClean="0">
                <a:latin typeface="Helvetica" pitchFamily="34" charset="0"/>
                <a:cs typeface="Helvetica" pitchFamily="34" charset="0"/>
              </a:rPr>
              <a:t>:……………………</a:t>
            </a:r>
            <a:r>
              <a:rPr lang="uk-UA" sz="12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uk-UA" sz="1100" dirty="0" smtClean="0">
                <a:latin typeface="Helvetica" pitchFamily="34" charset="0"/>
                <a:cs typeface="Helvetica" pitchFamily="34" charset="0"/>
              </a:rPr>
              <a:t>ДАТА НАРОДЖЕННЯ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(DATA UR.)</a:t>
            </a:r>
            <a:r>
              <a:rPr lang="pl-PL" sz="1200" dirty="0" smtClean="0">
                <a:latin typeface="Helvetica" pitchFamily="34" charset="0"/>
                <a:cs typeface="Helvetica" pitchFamily="34" charset="0"/>
              </a:rPr>
              <a:t>:…</a:t>
            </a:r>
            <a:r>
              <a:rPr lang="uk-UA" sz="1200" dirty="0" smtClean="0">
                <a:latin typeface="Helvetica" pitchFamily="34" charset="0"/>
                <a:cs typeface="Helvetica" pitchFamily="34" charset="0"/>
              </a:rPr>
              <a:t>.</a:t>
            </a:r>
            <a:r>
              <a:rPr lang="pl-PL" sz="1200" dirty="0" smtClean="0">
                <a:latin typeface="Helvetica" pitchFamily="34" charset="0"/>
                <a:cs typeface="Helvetica" pitchFamily="34" charset="0"/>
              </a:rPr>
              <a:t>……… </a:t>
            </a:r>
            <a:r>
              <a:rPr lang="uk-UA" sz="1100" dirty="0" smtClean="0">
                <a:latin typeface="Helvetica" pitchFamily="34" charset="0"/>
                <a:cs typeface="Helvetica" pitchFamily="34" charset="0"/>
              </a:rPr>
              <a:t>СТАТЬ</a:t>
            </a:r>
            <a:r>
              <a:rPr lang="pl-PL" sz="1200" dirty="0" smtClean="0">
                <a:latin typeface="Helvetica" pitchFamily="34" charset="0"/>
                <a:cs typeface="Helvetica" pitchFamily="34" charset="0"/>
              </a:rPr>
              <a:t>: </a:t>
            </a:r>
            <a:r>
              <a:rPr lang="uk-UA" sz="1100" dirty="0" smtClean="0">
                <a:latin typeface="Helvetica" pitchFamily="34" charset="0"/>
                <a:cs typeface="Helvetica" pitchFamily="34" charset="0"/>
              </a:rPr>
              <a:t>Ж</a:t>
            </a:r>
            <a:r>
              <a:rPr lang="pl-PL" sz="1200" dirty="0" smtClean="0">
                <a:latin typeface="Helvetica" pitchFamily="34" charset="0"/>
                <a:cs typeface="Helvetica" pitchFamily="34" charset="0"/>
              </a:rPr>
              <a:t>          </a:t>
            </a:r>
            <a:r>
              <a:rPr lang="uk-UA" sz="1200" dirty="0" smtClean="0">
                <a:latin typeface="Helvetica" pitchFamily="34" charset="0"/>
                <a:cs typeface="Helvetica" pitchFamily="34" charset="0"/>
              </a:rPr>
              <a:t>Ч</a:t>
            </a:r>
            <a:endParaRPr lang="pl-PL" sz="1200" dirty="0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6" name="Prostokąt 55"/>
          <p:cNvSpPr/>
          <p:nvPr/>
        </p:nvSpPr>
        <p:spPr>
          <a:xfrm>
            <a:off x="5814968" y="1328458"/>
            <a:ext cx="144000" cy="144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7" name="Prostokąt 56"/>
          <p:cNvSpPr/>
          <p:nvPr/>
        </p:nvSpPr>
        <p:spPr>
          <a:xfrm>
            <a:off x="6342655" y="1328458"/>
            <a:ext cx="144000" cy="144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8" name="pole tekstowe 57"/>
          <p:cNvSpPr txBox="1"/>
          <p:nvPr/>
        </p:nvSpPr>
        <p:spPr>
          <a:xfrm>
            <a:off x="200974" y="5061068"/>
            <a:ext cx="3204000" cy="115416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1100" b="1" dirty="0" smtClean="0">
                <a:latin typeface="Helvetica" pitchFamily="34" charset="0"/>
                <a:cs typeface="Helvetica" pitchFamily="34" charset="0"/>
              </a:rPr>
              <a:t>Алергія </a:t>
            </a:r>
            <a:r>
              <a:rPr lang="pl-PL" sz="700" b="1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(Alergie/Uczulenia)</a:t>
            </a:r>
          </a:p>
          <a:p>
            <a:pPr marL="171450" indent="-171450">
              <a:buSzPct val="100000"/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Знеболювальні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800" i="1" dirty="0" smtClean="0">
                <a:latin typeface="Helvetica" pitchFamily="34" charset="0"/>
                <a:cs typeface="Helvetica" pitchFamily="34" charset="0"/>
              </a:rPr>
              <a:t>aspiryna, </a:t>
            </a:r>
            <a:r>
              <a:rPr lang="pl-PL" sz="800" i="1" dirty="0" err="1" smtClean="0">
                <a:latin typeface="Helvetica" pitchFamily="34" charset="0"/>
                <a:cs typeface="Helvetica" pitchFamily="34" charset="0"/>
              </a:rPr>
              <a:t>ibuprofen</a:t>
            </a:r>
            <a:r>
              <a:rPr lang="pl-PL" sz="800" i="1" dirty="0" smtClean="0">
                <a:latin typeface="Helvetica" pitchFamily="34" charset="0"/>
                <a:cs typeface="Helvetica" pitchFamily="34" charset="0"/>
              </a:rPr>
              <a:t>, </a:t>
            </a:r>
            <a:r>
              <a:rPr lang="pl-PL" sz="800" i="1" dirty="0" err="1" smtClean="0">
                <a:latin typeface="Helvetica" pitchFamily="34" charset="0"/>
                <a:cs typeface="Helvetica" pitchFamily="34" charset="0"/>
              </a:rPr>
              <a:t>ketoprofen</a:t>
            </a:r>
            <a:r>
              <a:rPr lang="pl-PL" sz="800" i="1" dirty="0" smtClean="0">
                <a:latin typeface="Helvetica" pitchFamily="34" charset="0"/>
                <a:cs typeface="Helvetica" pitchFamily="34" charset="0"/>
              </a:rPr>
              <a:t>, metamizol, paracetamol, morfina, inne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(Przeciwbólowe)</a:t>
            </a:r>
          </a:p>
          <a:p>
            <a:pPr marL="171450" indent="-171450">
              <a:buSzPct val="100000"/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Антибіотики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(Antybiotyki)</a:t>
            </a:r>
          </a:p>
          <a:p>
            <a:pPr marL="171450" indent="-171450">
              <a:buSzPct val="100000"/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Інші ліки 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(</a:t>
            </a: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які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)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(Inne leki)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 …………………….............</a:t>
            </a:r>
          </a:p>
          <a:p>
            <a:pPr marL="171450" indent="-171450">
              <a:buSzPct val="100000"/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Інша алергія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(Inne uczulenia) 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………………………....</a:t>
            </a:r>
            <a:endParaRPr lang="pl-PL" sz="700" dirty="0" smtClean="0">
              <a:latin typeface="Helvetica" pitchFamily="34" charset="0"/>
              <a:cs typeface="Helvetica" pitchFamily="34" charset="0"/>
            </a:endParaRPr>
          </a:p>
          <a:p>
            <a:pPr marL="171450" indent="-171450">
              <a:buSzPct val="100000"/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Не маю алергії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(Brak uczuleń)</a:t>
            </a:r>
          </a:p>
        </p:txBody>
      </p:sp>
      <p:sp>
        <p:nvSpPr>
          <p:cNvPr id="59" name="pole tekstowe 58"/>
          <p:cNvSpPr txBox="1"/>
          <p:nvPr/>
        </p:nvSpPr>
        <p:spPr>
          <a:xfrm>
            <a:off x="3471527" y="5061068"/>
            <a:ext cx="3204000" cy="226215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1100" b="1" dirty="0" smtClean="0">
                <a:latin typeface="Helvetica" pitchFamily="34" charset="0"/>
                <a:cs typeface="Helvetica" pitchFamily="34" charset="0"/>
              </a:rPr>
              <a:t>Перенесені хвороби</a:t>
            </a:r>
            <a:r>
              <a:rPr lang="pl-PL" sz="1100" b="1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b="1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(Przebyte choroby)</a:t>
            </a:r>
          </a:p>
          <a:p>
            <a:pPr marL="171450" indent="-171450">
              <a:buSzPct val="100000"/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Хвороби серця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(Choroby serca)</a:t>
            </a:r>
          </a:p>
          <a:p>
            <a:pPr marL="171450" indent="-171450">
              <a:buSzPct val="100000"/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Порушення серцевого ритму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(Zaburzenia rytmu serca)</a:t>
            </a:r>
          </a:p>
          <a:p>
            <a:pPr marL="171450" indent="-171450">
              <a:buSzPct val="100000"/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Артеріальна гіпертензія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(Nadciśnienie tętnicze)</a:t>
            </a:r>
          </a:p>
          <a:p>
            <a:pPr marL="171450" indent="-171450">
              <a:buSzPct val="100000"/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Астма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/</a:t>
            </a: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ХОЗЛ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(Astma/</a:t>
            </a:r>
            <a:r>
              <a:rPr lang="pl-PL" sz="700" dirty="0" err="1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POChP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)</a:t>
            </a:r>
          </a:p>
          <a:p>
            <a:pPr marL="171450" indent="-171450">
              <a:buSzPct val="100000"/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Діабет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(Cukrzyca)</a:t>
            </a:r>
          </a:p>
          <a:p>
            <a:pPr marL="171450" indent="-171450">
              <a:buSzPct val="100000"/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Епілепсія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(Padaczka)</a:t>
            </a:r>
          </a:p>
          <a:p>
            <a:pPr marL="171450" indent="-171450">
              <a:buSzPct val="100000"/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Інші неврологічні хвороби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(Inne chor. neurologiczne)</a:t>
            </a:r>
          </a:p>
          <a:p>
            <a:pPr marL="171450" indent="-171450">
              <a:buSzPct val="100000"/>
              <a:buFont typeface="Wingdings" panose="05000000000000000000" pitchFamily="2" charset="2"/>
              <a:buChar char="q"/>
            </a:pPr>
            <a:r>
              <a:rPr lang="uk-UA" sz="1000" smtClean="0">
                <a:latin typeface="Helvetica" pitchFamily="34" charset="0"/>
                <a:cs typeface="Helvetica" pitchFamily="34" charset="0"/>
              </a:rPr>
              <a:t>Онкологічні захворювання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(Choroba nowotworowa)</a:t>
            </a:r>
          </a:p>
          <a:p>
            <a:pPr marL="171450" indent="-171450">
              <a:buSzPct val="100000"/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Порушення згортання крові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(Zaburz. krzep. krwi)</a:t>
            </a:r>
          </a:p>
          <a:p>
            <a:pPr marL="171450" indent="-171450">
              <a:buSzPct val="100000"/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Захворювання нирок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(Choroba nerek)</a:t>
            </a:r>
          </a:p>
          <a:p>
            <a:pPr marL="171450" indent="-171450">
              <a:buSzPct val="100000"/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Хвороби шлунк.-кишк. тракту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(Chor. przew. pokarm.)</a:t>
            </a:r>
          </a:p>
          <a:p>
            <a:pPr marL="171450" indent="-171450">
              <a:buSzPct val="100000"/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Інфекційні захворювання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(Choroby zakaźne)</a:t>
            </a:r>
          </a:p>
          <a:p>
            <a:pPr marL="171450" indent="-171450">
              <a:buSzPct val="100000"/>
              <a:buFont typeface="Wingdings" panose="05000000000000000000" pitchFamily="2" charset="2"/>
              <a:buChar char="q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Інше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(Inne)</a:t>
            </a:r>
          </a:p>
        </p:txBody>
      </p:sp>
      <p:sp>
        <p:nvSpPr>
          <p:cNvPr id="60" name="pole tekstowe 59"/>
          <p:cNvSpPr txBox="1"/>
          <p:nvPr/>
        </p:nvSpPr>
        <p:spPr>
          <a:xfrm>
            <a:off x="3471527" y="7393200"/>
            <a:ext cx="3204000" cy="69249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1100" b="1" dirty="0" smtClean="0">
                <a:latin typeface="Helvetica" pitchFamily="34" charset="0"/>
                <a:cs typeface="Helvetica" pitchFamily="34" charset="0"/>
              </a:rPr>
              <a:t>Чи ти вагітна, чи є можливим, щоб ти була вагітною</a:t>
            </a:r>
            <a:r>
              <a:rPr lang="pl-PL" sz="1100" b="1" dirty="0" smtClean="0">
                <a:latin typeface="Helvetica" pitchFamily="34" charset="0"/>
                <a:cs typeface="Helvetica" pitchFamily="34" charset="0"/>
              </a:rPr>
              <a:t>? </a:t>
            </a:r>
            <a:r>
              <a:rPr lang="pl-PL" sz="700" b="1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(Czy jesteś w ciąży?)</a:t>
            </a:r>
          </a:p>
          <a:p>
            <a:pPr algn="ctr"/>
            <a:endParaRPr lang="pl-PL" sz="700" b="1" dirty="0" smtClean="0">
              <a:solidFill>
                <a:schemeClr val="bg1">
                  <a:lumMod val="65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 algn="ctr"/>
            <a:r>
              <a:rPr lang="uk-UA" sz="1000" b="1" dirty="0" smtClean="0">
                <a:latin typeface="Helvetica" pitchFamily="34" charset="0"/>
                <a:cs typeface="Helvetica" pitchFamily="34" charset="0"/>
              </a:rPr>
              <a:t>ТАК</a:t>
            </a:r>
            <a:r>
              <a:rPr lang="pl-PL" sz="1000" b="1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b="1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(TAK)                                </a:t>
            </a:r>
            <a:r>
              <a:rPr lang="uk-UA" sz="1000" b="1" dirty="0" smtClean="0">
                <a:latin typeface="Helvetica" pitchFamily="34" charset="0"/>
                <a:cs typeface="Helvetica" pitchFamily="34" charset="0"/>
              </a:rPr>
              <a:t>НІ</a:t>
            </a:r>
            <a:r>
              <a:rPr lang="pl-PL" sz="1000" b="1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b="1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(NIE)</a:t>
            </a:r>
          </a:p>
        </p:txBody>
      </p:sp>
      <p:sp>
        <p:nvSpPr>
          <p:cNvPr id="61" name="Prostokąt 60"/>
          <p:cNvSpPr/>
          <p:nvPr/>
        </p:nvSpPr>
        <p:spPr>
          <a:xfrm>
            <a:off x="3965427" y="7874518"/>
            <a:ext cx="144000" cy="144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2" name="Prostokąt 61"/>
          <p:cNvSpPr/>
          <p:nvPr/>
        </p:nvSpPr>
        <p:spPr>
          <a:xfrm>
            <a:off x="5294443" y="7875042"/>
            <a:ext cx="144000" cy="144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3" name="pole tekstowe 62"/>
          <p:cNvSpPr txBox="1"/>
          <p:nvPr/>
        </p:nvSpPr>
        <p:spPr>
          <a:xfrm>
            <a:off x="194807" y="8157412"/>
            <a:ext cx="3204000" cy="1092607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1100" b="1" dirty="0" smtClean="0">
                <a:latin typeface="Helvetica" pitchFamily="34" charset="0"/>
                <a:cs typeface="Helvetica" pitchFamily="34" charset="0"/>
              </a:rPr>
              <a:t>Останній прийом їжі чи вживання напою</a:t>
            </a:r>
            <a:endParaRPr lang="pl-PL" sz="1100" b="1" dirty="0" smtClean="0">
              <a:latin typeface="Helvetica" pitchFamily="34" charset="0"/>
              <a:cs typeface="Helvetica" pitchFamily="34" charset="0"/>
            </a:endParaRPr>
          </a:p>
          <a:p>
            <a:pPr algn="ctr"/>
            <a:r>
              <a:rPr lang="pl-PL" sz="700" b="1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(Ostatnio spożywany posiłek lub płyny)</a:t>
            </a:r>
          </a:p>
          <a:p>
            <a:pPr>
              <a:buSzPct val="100000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Коли ти останній раз їв або пив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?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(Kiedy ostatni raz jadłeś lub piłeś?) 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……………………………………………………….</a:t>
            </a:r>
          </a:p>
          <a:p>
            <a:pPr>
              <a:buSzPct val="100000"/>
            </a:pPr>
            <a:r>
              <a:rPr lang="uk-UA" sz="1000" dirty="0" smtClean="0">
                <a:latin typeface="Helvetica" pitchFamily="34" charset="0"/>
                <a:cs typeface="Helvetica" pitchFamily="34" charset="0"/>
              </a:rPr>
              <a:t>Що ти їв і пив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? </a:t>
            </a:r>
            <a:r>
              <a:rPr lang="pl-PL" sz="700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(Co jadłeś i piłeś?) </a:t>
            </a:r>
            <a:r>
              <a:rPr lang="pl-PL" sz="1000" dirty="0" smtClean="0">
                <a:latin typeface="Helvetica" pitchFamily="34" charset="0"/>
                <a:cs typeface="Helvetica" pitchFamily="34" charset="0"/>
              </a:rPr>
              <a:t>..………………………. ……………………………………………………………..</a:t>
            </a:r>
            <a:endParaRPr lang="pl-PL" sz="700" dirty="0" smtClean="0">
              <a:solidFill>
                <a:schemeClr val="bg1">
                  <a:lumMod val="65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4" name="pole tekstowe 63"/>
          <p:cNvSpPr txBox="1"/>
          <p:nvPr/>
        </p:nvSpPr>
        <p:spPr>
          <a:xfrm>
            <a:off x="3471527" y="8157411"/>
            <a:ext cx="3204000" cy="96949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uk-UA" sz="1000" b="1" dirty="0" smtClean="0">
                <a:latin typeface="Helvetica" pitchFamily="34" charset="0"/>
                <a:cs typeface="Helvetica" pitchFamily="34" charset="0"/>
              </a:rPr>
              <a:t>Чи ти вживав алкоголь?</a:t>
            </a:r>
            <a:r>
              <a:rPr lang="pl-PL" sz="1000" b="1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b="1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(Czy piłeś alkohol?)</a:t>
            </a:r>
          </a:p>
          <a:p>
            <a:pPr algn="ctr"/>
            <a:r>
              <a:rPr lang="pl-PL" sz="1000" b="1" dirty="0" smtClean="0">
                <a:latin typeface="Helvetica" pitchFamily="34" charset="0"/>
                <a:cs typeface="Helvetica" pitchFamily="34" charset="0"/>
              </a:rPr>
              <a:t>TAK </a:t>
            </a:r>
            <a:r>
              <a:rPr lang="pl-PL" sz="700" b="1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(TAK)                                </a:t>
            </a:r>
            <a:r>
              <a:rPr lang="uk-UA" sz="1000" b="1" dirty="0" smtClean="0">
                <a:latin typeface="Helvetica" pitchFamily="34" charset="0"/>
                <a:cs typeface="Helvetica" pitchFamily="34" charset="0"/>
              </a:rPr>
              <a:t>НІ</a:t>
            </a:r>
            <a:r>
              <a:rPr lang="pl-PL" sz="1000" b="1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b="1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(NIE)</a:t>
            </a:r>
          </a:p>
          <a:p>
            <a:pPr algn="ctr"/>
            <a:endParaRPr lang="pl-PL" sz="700" b="1" dirty="0" smtClean="0">
              <a:solidFill>
                <a:schemeClr val="bg1">
                  <a:lumMod val="65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 algn="ctr"/>
            <a:r>
              <a:rPr lang="uk-UA" sz="1000" b="1" dirty="0" smtClean="0">
                <a:latin typeface="Helvetica" pitchFamily="34" charset="0"/>
                <a:cs typeface="Helvetica" pitchFamily="34" charset="0"/>
              </a:rPr>
              <a:t>Вживав наркотики</a:t>
            </a:r>
            <a:r>
              <a:rPr lang="pl-PL" sz="1000" b="1" dirty="0" smtClean="0">
                <a:latin typeface="Helvetica" pitchFamily="34" charset="0"/>
                <a:cs typeface="Helvetica" pitchFamily="34" charset="0"/>
              </a:rPr>
              <a:t>/</a:t>
            </a:r>
            <a:r>
              <a:rPr lang="uk-UA" sz="1000" b="1" dirty="0" smtClean="0">
                <a:latin typeface="Helvetica" pitchFamily="34" charset="0"/>
                <a:cs typeface="Helvetica" pitchFamily="34" charset="0"/>
              </a:rPr>
              <a:t>психотропні препарати</a:t>
            </a:r>
            <a:r>
              <a:rPr lang="pl-PL" sz="1100" b="1" dirty="0" smtClean="0">
                <a:latin typeface="Helvetica" pitchFamily="34" charset="0"/>
                <a:cs typeface="Helvetica" pitchFamily="34" charset="0"/>
              </a:rPr>
              <a:t>? </a:t>
            </a:r>
            <a:r>
              <a:rPr lang="pl-PL" sz="700" b="1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(Czy zażywałeś narkotyki/środki psychoaktywne?)</a:t>
            </a:r>
          </a:p>
          <a:p>
            <a:pPr algn="ctr"/>
            <a:endParaRPr lang="pl-PL" sz="200" b="1" dirty="0">
              <a:solidFill>
                <a:schemeClr val="bg1">
                  <a:lumMod val="65000"/>
                </a:schemeClr>
              </a:solidFill>
              <a:latin typeface="Helvetica" pitchFamily="34" charset="0"/>
              <a:cs typeface="Helvetica" pitchFamily="34" charset="0"/>
            </a:endParaRPr>
          </a:p>
          <a:p>
            <a:pPr algn="ctr"/>
            <a:r>
              <a:rPr lang="pl-PL" sz="1000" b="1" dirty="0">
                <a:latin typeface="Helvetica" pitchFamily="34" charset="0"/>
                <a:cs typeface="Helvetica" pitchFamily="34" charset="0"/>
              </a:rPr>
              <a:t>TAK </a:t>
            </a:r>
            <a:r>
              <a:rPr lang="pl-PL" sz="700" b="1" dirty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(TAK)                                </a:t>
            </a:r>
            <a:r>
              <a:rPr lang="uk-UA" sz="1000" b="1" dirty="0" smtClean="0">
                <a:latin typeface="Helvetica" pitchFamily="34" charset="0"/>
                <a:cs typeface="Helvetica" pitchFamily="34" charset="0"/>
              </a:rPr>
              <a:t>НІ</a:t>
            </a:r>
            <a:r>
              <a:rPr lang="pl-PL" sz="1000" b="1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l-PL" sz="700" b="1" dirty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(NIE</a:t>
            </a:r>
            <a:r>
              <a:rPr lang="pl-PL" sz="700" b="1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cs typeface="Helvetica" pitchFamily="34" charset="0"/>
              </a:rPr>
              <a:t>)</a:t>
            </a:r>
            <a:endParaRPr lang="pl-PL" sz="700" b="1" dirty="0">
              <a:solidFill>
                <a:schemeClr val="bg1">
                  <a:lumMod val="65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5" name="Prostokąt 64"/>
          <p:cNvSpPr/>
          <p:nvPr/>
        </p:nvSpPr>
        <p:spPr>
          <a:xfrm>
            <a:off x="3965427" y="8373436"/>
            <a:ext cx="144000" cy="144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6" name="Prostokąt 65"/>
          <p:cNvSpPr/>
          <p:nvPr/>
        </p:nvSpPr>
        <p:spPr>
          <a:xfrm>
            <a:off x="3965427" y="8909812"/>
            <a:ext cx="144000" cy="144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7" name="Prostokąt 66"/>
          <p:cNvSpPr/>
          <p:nvPr/>
        </p:nvSpPr>
        <p:spPr>
          <a:xfrm>
            <a:off x="5294443" y="8373436"/>
            <a:ext cx="144000" cy="144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8" name="Prostokąt 67"/>
          <p:cNvSpPr/>
          <p:nvPr/>
        </p:nvSpPr>
        <p:spPr>
          <a:xfrm>
            <a:off x="5294443" y="8909812"/>
            <a:ext cx="144000" cy="14400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ole tekstowe 2"/>
          <p:cNvSpPr txBox="1"/>
          <p:nvPr/>
        </p:nvSpPr>
        <p:spPr>
          <a:xfrm>
            <a:off x="5451391" y="560512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smtClean="0"/>
              <a:t>UKRAIŃSKI</a:t>
            </a:r>
            <a:endParaRPr lang="pl-PL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6085</TotalTime>
  <Words>557</Words>
  <Application>Microsoft Office PowerPoint</Application>
  <PresentationFormat>Papier A4 (210x297 mm)</PresentationFormat>
  <Paragraphs>81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</vt:lpstr>
      <vt:lpstr>Wingdings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Piotrek</dc:creator>
  <cp:lastModifiedBy>Krystyna Chrapek</cp:lastModifiedBy>
  <cp:revision>99</cp:revision>
  <cp:lastPrinted>2016-04-04T04:59:32Z</cp:lastPrinted>
  <dcterms:created xsi:type="dcterms:W3CDTF">2016-02-09T07:18:30Z</dcterms:created>
  <dcterms:modified xsi:type="dcterms:W3CDTF">2016-07-04T07:29:35Z</dcterms:modified>
</cp:coreProperties>
</file>